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3A25"/>
    <a:srgbClr val="962F1E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Lighting a room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862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Katie turns the light on so she can see.</a:t>
            </a:r>
          </a:p>
          <a:p>
            <a:r>
              <a:rPr lang="en-GB" dirty="0"/>
              <a:t>Her dad is asleep in the chair.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310551" y="1626070"/>
            <a:ext cx="8192077" cy="5014352"/>
            <a:chOff x="310551" y="1626070"/>
            <a:chExt cx="8192077" cy="5014352"/>
          </a:xfrm>
        </p:grpSpPr>
        <p:grpSp>
          <p:nvGrpSpPr>
            <p:cNvPr id="5" name="Group 4"/>
            <p:cNvGrpSpPr/>
            <p:nvPr/>
          </p:nvGrpSpPr>
          <p:grpSpPr>
            <a:xfrm>
              <a:off x="310551" y="1626070"/>
              <a:ext cx="8192077" cy="5014352"/>
              <a:chOff x="310551" y="1626070"/>
              <a:chExt cx="8192077" cy="5014352"/>
            </a:xfrm>
          </p:grpSpPr>
          <p:sp>
            <p:nvSpPr>
              <p:cNvPr id="6" name="Freeform 5"/>
              <p:cNvSpPr/>
              <p:nvPr/>
            </p:nvSpPr>
            <p:spPr>
              <a:xfrm>
                <a:off x="310551" y="4865298"/>
                <a:ext cx="2182494" cy="1207698"/>
              </a:xfrm>
              <a:custGeom>
                <a:avLst/>
                <a:gdLst>
                  <a:gd name="connsiteX0" fmla="*/ 638355 w 2182494"/>
                  <a:gd name="connsiteY0" fmla="*/ 0 h 1207698"/>
                  <a:gd name="connsiteX1" fmla="*/ 638355 w 2182494"/>
                  <a:gd name="connsiteY1" fmla="*/ 0 h 1207698"/>
                  <a:gd name="connsiteX2" fmla="*/ 560717 w 2182494"/>
                  <a:gd name="connsiteY2" fmla="*/ 8627 h 1207698"/>
                  <a:gd name="connsiteX3" fmla="*/ 526211 w 2182494"/>
                  <a:gd name="connsiteY3" fmla="*/ 25879 h 1207698"/>
                  <a:gd name="connsiteX4" fmla="*/ 483079 w 2182494"/>
                  <a:gd name="connsiteY4" fmla="*/ 34506 h 1207698"/>
                  <a:gd name="connsiteX5" fmla="*/ 414068 w 2182494"/>
                  <a:gd name="connsiteY5" fmla="*/ 60385 h 1207698"/>
                  <a:gd name="connsiteX6" fmla="*/ 388189 w 2182494"/>
                  <a:gd name="connsiteY6" fmla="*/ 69011 h 1207698"/>
                  <a:gd name="connsiteX7" fmla="*/ 310551 w 2182494"/>
                  <a:gd name="connsiteY7" fmla="*/ 86264 h 1207698"/>
                  <a:gd name="connsiteX8" fmla="*/ 276045 w 2182494"/>
                  <a:gd name="connsiteY8" fmla="*/ 103517 h 1207698"/>
                  <a:gd name="connsiteX9" fmla="*/ 224287 w 2182494"/>
                  <a:gd name="connsiteY9" fmla="*/ 138023 h 1207698"/>
                  <a:gd name="connsiteX10" fmla="*/ 198407 w 2182494"/>
                  <a:gd name="connsiteY10" fmla="*/ 146649 h 1207698"/>
                  <a:gd name="connsiteX11" fmla="*/ 146649 w 2182494"/>
                  <a:gd name="connsiteY11" fmla="*/ 189781 h 1207698"/>
                  <a:gd name="connsiteX12" fmla="*/ 129396 w 2182494"/>
                  <a:gd name="connsiteY12" fmla="*/ 224287 h 1207698"/>
                  <a:gd name="connsiteX13" fmla="*/ 112143 w 2182494"/>
                  <a:gd name="connsiteY13" fmla="*/ 250166 h 1207698"/>
                  <a:gd name="connsiteX14" fmla="*/ 86264 w 2182494"/>
                  <a:gd name="connsiteY14" fmla="*/ 362310 h 1207698"/>
                  <a:gd name="connsiteX15" fmla="*/ 77638 w 2182494"/>
                  <a:gd name="connsiteY15" fmla="*/ 388189 h 1207698"/>
                  <a:gd name="connsiteX16" fmla="*/ 69011 w 2182494"/>
                  <a:gd name="connsiteY16" fmla="*/ 508959 h 1207698"/>
                  <a:gd name="connsiteX17" fmla="*/ 60385 w 2182494"/>
                  <a:gd name="connsiteY17" fmla="*/ 543464 h 1207698"/>
                  <a:gd name="connsiteX18" fmla="*/ 51758 w 2182494"/>
                  <a:gd name="connsiteY18" fmla="*/ 793630 h 1207698"/>
                  <a:gd name="connsiteX19" fmla="*/ 34506 w 2182494"/>
                  <a:gd name="connsiteY19" fmla="*/ 862642 h 1207698"/>
                  <a:gd name="connsiteX20" fmla="*/ 25879 w 2182494"/>
                  <a:gd name="connsiteY20" fmla="*/ 897147 h 1207698"/>
                  <a:gd name="connsiteX21" fmla="*/ 17253 w 2182494"/>
                  <a:gd name="connsiteY21" fmla="*/ 931653 h 1207698"/>
                  <a:gd name="connsiteX22" fmla="*/ 0 w 2182494"/>
                  <a:gd name="connsiteY22" fmla="*/ 992038 h 1207698"/>
                  <a:gd name="connsiteX23" fmla="*/ 8626 w 2182494"/>
                  <a:gd name="connsiteY23" fmla="*/ 1086928 h 1207698"/>
                  <a:gd name="connsiteX24" fmla="*/ 25879 w 2182494"/>
                  <a:gd name="connsiteY24" fmla="*/ 1112808 h 1207698"/>
                  <a:gd name="connsiteX25" fmla="*/ 103517 w 2182494"/>
                  <a:gd name="connsiteY25" fmla="*/ 1173193 h 1207698"/>
                  <a:gd name="connsiteX26" fmla="*/ 138023 w 2182494"/>
                  <a:gd name="connsiteY26" fmla="*/ 1190445 h 1207698"/>
                  <a:gd name="connsiteX27" fmla="*/ 207034 w 2182494"/>
                  <a:gd name="connsiteY27" fmla="*/ 1207698 h 1207698"/>
                  <a:gd name="connsiteX28" fmla="*/ 483079 w 2182494"/>
                  <a:gd name="connsiteY28" fmla="*/ 1199072 h 1207698"/>
                  <a:gd name="connsiteX29" fmla="*/ 508958 w 2182494"/>
                  <a:gd name="connsiteY29" fmla="*/ 1190445 h 1207698"/>
                  <a:gd name="connsiteX30" fmla="*/ 552091 w 2182494"/>
                  <a:gd name="connsiteY30" fmla="*/ 1181819 h 1207698"/>
                  <a:gd name="connsiteX31" fmla="*/ 577970 w 2182494"/>
                  <a:gd name="connsiteY31" fmla="*/ 1164566 h 1207698"/>
                  <a:gd name="connsiteX32" fmla="*/ 621102 w 2182494"/>
                  <a:gd name="connsiteY32" fmla="*/ 1155940 h 1207698"/>
                  <a:gd name="connsiteX33" fmla="*/ 646981 w 2182494"/>
                  <a:gd name="connsiteY33" fmla="*/ 1147313 h 1207698"/>
                  <a:gd name="connsiteX34" fmla="*/ 715992 w 2182494"/>
                  <a:gd name="connsiteY34" fmla="*/ 1130060 h 1207698"/>
                  <a:gd name="connsiteX35" fmla="*/ 897147 w 2182494"/>
                  <a:gd name="connsiteY35" fmla="*/ 1147313 h 1207698"/>
                  <a:gd name="connsiteX36" fmla="*/ 974785 w 2182494"/>
                  <a:gd name="connsiteY36" fmla="*/ 1164566 h 1207698"/>
                  <a:gd name="connsiteX37" fmla="*/ 1035170 w 2182494"/>
                  <a:gd name="connsiteY37" fmla="*/ 1173193 h 1207698"/>
                  <a:gd name="connsiteX38" fmla="*/ 1121434 w 2182494"/>
                  <a:gd name="connsiteY38" fmla="*/ 1199072 h 1207698"/>
                  <a:gd name="connsiteX39" fmla="*/ 1578634 w 2182494"/>
                  <a:gd name="connsiteY39" fmla="*/ 1190445 h 1207698"/>
                  <a:gd name="connsiteX40" fmla="*/ 1630392 w 2182494"/>
                  <a:gd name="connsiteY40" fmla="*/ 1155940 h 1207698"/>
                  <a:gd name="connsiteX41" fmla="*/ 1656272 w 2182494"/>
                  <a:gd name="connsiteY41" fmla="*/ 1138687 h 1207698"/>
                  <a:gd name="connsiteX42" fmla="*/ 1682151 w 2182494"/>
                  <a:gd name="connsiteY42" fmla="*/ 1121434 h 1207698"/>
                  <a:gd name="connsiteX43" fmla="*/ 1690777 w 2182494"/>
                  <a:gd name="connsiteY43" fmla="*/ 1095555 h 1207698"/>
                  <a:gd name="connsiteX44" fmla="*/ 1768415 w 2182494"/>
                  <a:gd name="connsiteY44" fmla="*/ 1035170 h 1207698"/>
                  <a:gd name="connsiteX45" fmla="*/ 1820174 w 2182494"/>
                  <a:gd name="connsiteY45" fmla="*/ 1009291 h 1207698"/>
                  <a:gd name="connsiteX46" fmla="*/ 1846053 w 2182494"/>
                  <a:gd name="connsiteY46" fmla="*/ 992038 h 1207698"/>
                  <a:gd name="connsiteX47" fmla="*/ 1854679 w 2182494"/>
                  <a:gd name="connsiteY47" fmla="*/ 862642 h 1207698"/>
                  <a:gd name="connsiteX48" fmla="*/ 1828800 w 2182494"/>
                  <a:gd name="connsiteY48" fmla="*/ 854015 h 1207698"/>
                  <a:gd name="connsiteX49" fmla="*/ 1768415 w 2182494"/>
                  <a:gd name="connsiteY49" fmla="*/ 810883 h 1207698"/>
                  <a:gd name="connsiteX50" fmla="*/ 1759789 w 2182494"/>
                  <a:gd name="connsiteY50" fmla="*/ 785004 h 1207698"/>
                  <a:gd name="connsiteX51" fmla="*/ 1785668 w 2182494"/>
                  <a:gd name="connsiteY51" fmla="*/ 707366 h 1207698"/>
                  <a:gd name="connsiteX52" fmla="*/ 1837426 w 2182494"/>
                  <a:gd name="connsiteY52" fmla="*/ 690113 h 1207698"/>
                  <a:gd name="connsiteX53" fmla="*/ 2122098 w 2182494"/>
                  <a:gd name="connsiteY53" fmla="*/ 681487 h 1207698"/>
                  <a:gd name="connsiteX54" fmla="*/ 2173857 w 2182494"/>
                  <a:gd name="connsiteY54" fmla="*/ 655608 h 1207698"/>
                  <a:gd name="connsiteX55" fmla="*/ 2182483 w 2182494"/>
                  <a:gd name="connsiteY55" fmla="*/ 612476 h 1207698"/>
                  <a:gd name="connsiteX56" fmla="*/ 638355 w 2182494"/>
                  <a:gd name="connsiteY56" fmla="*/ 0 h 120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2182494" h="1207698">
                    <a:moveTo>
                      <a:pt x="638355" y="0"/>
                    </a:moveTo>
                    <a:lnTo>
                      <a:pt x="638355" y="0"/>
                    </a:lnTo>
                    <a:cubicBezTo>
                      <a:pt x="612476" y="2876"/>
                      <a:pt x="586089" y="2772"/>
                      <a:pt x="560717" y="8627"/>
                    </a:cubicBezTo>
                    <a:cubicBezTo>
                      <a:pt x="548187" y="11519"/>
                      <a:pt x="538411" y="21813"/>
                      <a:pt x="526211" y="25879"/>
                    </a:cubicBezTo>
                    <a:cubicBezTo>
                      <a:pt x="512301" y="30516"/>
                      <a:pt x="497456" y="31630"/>
                      <a:pt x="483079" y="34506"/>
                    </a:cubicBezTo>
                    <a:cubicBezTo>
                      <a:pt x="429478" y="61307"/>
                      <a:pt x="468879" y="44726"/>
                      <a:pt x="414068" y="60385"/>
                    </a:cubicBezTo>
                    <a:cubicBezTo>
                      <a:pt x="405325" y="62883"/>
                      <a:pt x="397065" y="67038"/>
                      <a:pt x="388189" y="69011"/>
                    </a:cubicBezTo>
                    <a:cubicBezTo>
                      <a:pt x="348825" y="77759"/>
                      <a:pt x="341917" y="72821"/>
                      <a:pt x="310551" y="86264"/>
                    </a:cubicBezTo>
                    <a:cubicBezTo>
                      <a:pt x="298731" y="91330"/>
                      <a:pt x="287072" y="96901"/>
                      <a:pt x="276045" y="103517"/>
                    </a:cubicBezTo>
                    <a:cubicBezTo>
                      <a:pt x="258265" y="114185"/>
                      <a:pt x="243958" y="131466"/>
                      <a:pt x="224287" y="138023"/>
                    </a:cubicBezTo>
                    <a:lnTo>
                      <a:pt x="198407" y="146649"/>
                    </a:lnTo>
                    <a:cubicBezTo>
                      <a:pt x="177772" y="160406"/>
                      <a:pt x="161744" y="168648"/>
                      <a:pt x="146649" y="189781"/>
                    </a:cubicBezTo>
                    <a:cubicBezTo>
                      <a:pt x="139175" y="200245"/>
                      <a:pt x="135776" y="213122"/>
                      <a:pt x="129396" y="224287"/>
                    </a:cubicBezTo>
                    <a:cubicBezTo>
                      <a:pt x="124252" y="233289"/>
                      <a:pt x="117894" y="241540"/>
                      <a:pt x="112143" y="250166"/>
                    </a:cubicBezTo>
                    <a:cubicBezTo>
                      <a:pt x="105299" y="284386"/>
                      <a:pt x="96670" y="331090"/>
                      <a:pt x="86264" y="362310"/>
                    </a:cubicBezTo>
                    <a:lnTo>
                      <a:pt x="77638" y="388189"/>
                    </a:lnTo>
                    <a:cubicBezTo>
                      <a:pt x="74762" y="428446"/>
                      <a:pt x="73468" y="468847"/>
                      <a:pt x="69011" y="508959"/>
                    </a:cubicBezTo>
                    <a:cubicBezTo>
                      <a:pt x="67702" y="520742"/>
                      <a:pt x="61102" y="531630"/>
                      <a:pt x="60385" y="543464"/>
                    </a:cubicBezTo>
                    <a:cubicBezTo>
                      <a:pt x="55337" y="626749"/>
                      <a:pt x="58501" y="710465"/>
                      <a:pt x="51758" y="793630"/>
                    </a:cubicBezTo>
                    <a:cubicBezTo>
                      <a:pt x="49842" y="817264"/>
                      <a:pt x="40257" y="839638"/>
                      <a:pt x="34506" y="862642"/>
                    </a:cubicBezTo>
                    <a:lnTo>
                      <a:pt x="25879" y="897147"/>
                    </a:lnTo>
                    <a:cubicBezTo>
                      <a:pt x="23003" y="908649"/>
                      <a:pt x="21002" y="920406"/>
                      <a:pt x="17253" y="931653"/>
                    </a:cubicBezTo>
                    <a:cubicBezTo>
                      <a:pt x="4877" y="968779"/>
                      <a:pt x="10831" y="948710"/>
                      <a:pt x="0" y="992038"/>
                    </a:cubicBezTo>
                    <a:cubicBezTo>
                      <a:pt x="2875" y="1023668"/>
                      <a:pt x="1971" y="1055873"/>
                      <a:pt x="8626" y="1086928"/>
                    </a:cubicBezTo>
                    <a:cubicBezTo>
                      <a:pt x="10798" y="1097066"/>
                      <a:pt x="18207" y="1105834"/>
                      <a:pt x="25879" y="1112808"/>
                    </a:cubicBezTo>
                    <a:cubicBezTo>
                      <a:pt x="50138" y="1134862"/>
                      <a:pt x="74192" y="1158532"/>
                      <a:pt x="103517" y="1173193"/>
                    </a:cubicBezTo>
                    <a:cubicBezTo>
                      <a:pt x="115019" y="1178944"/>
                      <a:pt x="125823" y="1186379"/>
                      <a:pt x="138023" y="1190445"/>
                    </a:cubicBezTo>
                    <a:cubicBezTo>
                      <a:pt x="160518" y="1197943"/>
                      <a:pt x="207034" y="1207698"/>
                      <a:pt x="207034" y="1207698"/>
                    </a:cubicBezTo>
                    <a:cubicBezTo>
                      <a:pt x="299049" y="1204823"/>
                      <a:pt x="391169" y="1204324"/>
                      <a:pt x="483079" y="1199072"/>
                    </a:cubicBezTo>
                    <a:cubicBezTo>
                      <a:pt x="492157" y="1198553"/>
                      <a:pt x="500136" y="1192650"/>
                      <a:pt x="508958" y="1190445"/>
                    </a:cubicBezTo>
                    <a:cubicBezTo>
                      <a:pt x="523183" y="1186889"/>
                      <a:pt x="537713" y="1184694"/>
                      <a:pt x="552091" y="1181819"/>
                    </a:cubicBezTo>
                    <a:cubicBezTo>
                      <a:pt x="560717" y="1176068"/>
                      <a:pt x="568262" y="1168206"/>
                      <a:pt x="577970" y="1164566"/>
                    </a:cubicBezTo>
                    <a:cubicBezTo>
                      <a:pt x="591698" y="1159418"/>
                      <a:pt x="606878" y="1159496"/>
                      <a:pt x="621102" y="1155940"/>
                    </a:cubicBezTo>
                    <a:cubicBezTo>
                      <a:pt x="629924" y="1153735"/>
                      <a:pt x="638208" y="1149706"/>
                      <a:pt x="646981" y="1147313"/>
                    </a:cubicBezTo>
                    <a:cubicBezTo>
                      <a:pt x="669857" y="1141074"/>
                      <a:pt x="715992" y="1130060"/>
                      <a:pt x="715992" y="1130060"/>
                    </a:cubicBezTo>
                    <a:cubicBezTo>
                      <a:pt x="786817" y="1135508"/>
                      <a:pt x="830775" y="1137102"/>
                      <a:pt x="897147" y="1147313"/>
                    </a:cubicBezTo>
                    <a:cubicBezTo>
                      <a:pt x="1008394" y="1164428"/>
                      <a:pt x="880376" y="1147401"/>
                      <a:pt x="974785" y="1164566"/>
                    </a:cubicBezTo>
                    <a:cubicBezTo>
                      <a:pt x="994790" y="1168203"/>
                      <a:pt x="1015042" y="1170317"/>
                      <a:pt x="1035170" y="1173193"/>
                    </a:cubicBezTo>
                    <a:cubicBezTo>
                      <a:pt x="1098176" y="1194194"/>
                      <a:pt x="1069285" y="1186034"/>
                      <a:pt x="1121434" y="1199072"/>
                    </a:cubicBezTo>
                    <a:lnTo>
                      <a:pt x="1578634" y="1190445"/>
                    </a:lnTo>
                    <a:cubicBezTo>
                      <a:pt x="1599295" y="1188694"/>
                      <a:pt x="1613139" y="1167442"/>
                      <a:pt x="1630392" y="1155940"/>
                    </a:cubicBezTo>
                    <a:lnTo>
                      <a:pt x="1656272" y="1138687"/>
                    </a:lnTo>
                    <a:lnTo>
                      <a:pt x="1682151" y="1121434"/>
                    </a:lnTo>
                    <a:cubicBezTo>
                      <a:pt x="1685026" y="1112808"/>
                      <a:pt x="1685733" y="1103121"/>
                      <a:pt x="1690777" y="1095555"/>
                    </a:cubicBezTo>
                    <a:cubicBezTo>
                      <a:pt x="1706992" y="1071233"/>
                      <a:pt x="1747854" y="1048878"/>
                      <a:pt x="1768415" y="1035170"/>
                    </a:cubicBezTo>
                    <a:cubicBezTo>
                      <a:pt x="1801860" y="1012873"/>
                      <a:pt x="1784458" y="1021195"/>
                      <a:pt x="1820174" y="1009291"/>
                    </a:cubicBezTo>
                    <a:cubicBezTo>
                      <a:pt x="1828800" y="1003540"/>
                      <a:pt x="1838722" y="999369"/>
                      <a:pt x="1846053" y="992038"/>
                    </a:cubicBezTo>
                    <a:cubicBezTo>
                      <a:pt x="1880954" y="957137"/>
                      <a:pt x="1869375" y="910403"/>
                      <a:pt x="1854679" y="862642"/>
                    </a:cubicBezTo>
                    <a:cubicBezTo>
                      <a:pt x="1852005" y="853951"/>
                      <a:pt x="1837158" y="857597"/>
                      <a:pt x="1828800" y="854015"/>
                    </a:cubicBezTo>
                    <a:cubicBezTo>
                      <a:pt x="1789059" y="836983"/>
                      <a:pt x="1798002" y="840470"/>
                      <a:pt x="1768415" y="810883"/>
                    </a:cubicBezTo>
                    <a:cubicBezTo>
                      <a:pt x="1765540" y="802257"/>
                      <a:pt x="1759789" y="794097"/>
                      <a:pt x="1759789" y="785004"/>
                    </a:cubicBezTo>
                    <a:cubicBezTo>
                      <a:pt x="1759789" y="769265"/>
                      <a:pt x="1764836" y="720386"/>
                      <a:pt x="1785668" y="707366"/>
                    </a:cubicBezTo>
                    <a:cubicBezTo>
                      <a:pt x="1801090" y="697727"/>
                      <a:pt x="1819248" y="690664"/>
                      <a:pt x="1837426" y="690113"/>
                    </a:cubicBezTo>
                    <a:lnTo>
                      <a:pt x="2122098" y="681487"/>
                    </a:lnTo>
                    <a:cubicBezTo>
                      <a:pt x="2136858" y="676567"/>
                      <a:pt x="2164303" y="669939"/>
                      <a:pt x="2173857" y="655608"/>
                    </a:cubicBezTo>
                    <a:cubicBezTo>
                      <a:pt x="2183180" y="641623"/>
                      <a:pt x="2182483" y="627305"/>
                      <a:pt x="2182483" y="612476"/>
                    </a:cubicBezTo>
                    <a:lnTo>
                      <a:pt x="638355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796971" y="1626070"/>
                <a:ext cx="7705657" cy="5014352"/>
                <a:chOff x="774111" y="1633690"/>
                <a:chExt cx="7705657" cy="5014352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 rot="5221592">
                  <a:off x="4223112" y="2449364"/>
                  <a:ext cx="2391261" cy="6006095"/>
                  <a:chOff x="4010025" y="1730979"/>
                  <a:chExt cx="778669" cy="1198801"/>
                </a:xfrm>
                <a:scene3d>
                  <a:camera prst="orthographicFront">
                    <a:rot lat="20194446" lon="4099938" rev="21473459"/>
                  </a:camera>
                  <a:lightRig rig="threePt" dir="t"/>
                </a:scene3d>
              </p:grpSpPr>
              <p:sp>
                <p:nvSpPr>
                  <p:cNvPr id="36" name="Rectangle 35"/>
                  <p:cNvSpPr/>
                  <p:nvPr/>
                </p:nvSpPr>
                <p:spPr>
                  <a:xfrm>
                    <a:off x="4010025" y="1841069"/>
                    <a:ext cx="778669" cy="980709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 w="9525"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4010025" y="1730979"/>
                    <a:ext cx="778669" cy="108000"/>
                  </a:xfrm>
                  <a:prstGeom prst="rect">
                    <a:avLst/>
                  </a:prstGeom>
                  <a:pattFill prst="dkVert">
                    <a:fgClr>
                      <a:schemeClr val="accent3">
                        <a:lumMod val="50000"/>
                      </a:schemeClr>
                    </a:fgClr>
                    <a:bgClr>
                      <a:schemeClr val="accent6">
                        <a:lumMod val="75000"/>
                      </a:schemeClr>
                    </a:bgClr>
                  </a:pattFill>
                  <a:ln w="9525"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4010025" y="2821780"/>
                    <a:ext cx="778669" cy="108000"/>
                  </a:xfrm>
                  <a:prstGeom prst="rect">
                    <a:avLst/>
                  </a:prstGeom>
                  <a:pattFill prst="dkVert">
                    <a:fgClr>
                      <a:schemeClr val="accent3">
                        <a:lumMod val="50000"/>
                      </a:schemeClr>
                    </a:fgClr>
                    <a:bgClr>
                      <a:schemeClr val="accent6">
                        <a:lumMod val="75000"/>
                      </a:schemeClr>
                    </a:bgClr>
                  </a:pattFill>
                  <a:ln w="9525"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  <p:grpSp>
              <p:nvGrpSpPr>
                <p:cNvPr id="9" name="Group 8"/>
                <p:cNvGrpSpPr>
                  <a:grpSpLocks noChangeAspect="1"/>
                </p:cNvGrpSpPr>
                <p:nvPr/>
              </p:nvGrpSpPr>
              <p:grpSpPr>
                <a:xfrm rot="10800000">
                  <a:off x="4036534" y="1633690"/>
                  <a:ext cx="690741" cy="860344"/>
                  <a:chOff x="4699965" y="2651751"/>
                  <a:chExt cx="1035170" cy="1289344"/>
                </a:xfrm>
              </p:grpSpPr>
              <p:sp>
                <p:nvSpPr>
                  <p:cNvPr id="32" name="Round Same Side Corner Rectangle 31"/>
                  <p:cNvSpPr/>
                  <p:nvPr/>
                </p:nvSpPr>
                <p:spPr>
                  <a:xfrm>
                    <a:off x="5039271" y="3371751"/>
                    <a:ext cx="356559" cy="284672"/>
                  </a:xfrm>
                  <a:prstGeom prst="round2SameRect">
                    <a:avLst>
                      <a:gd name="adj1" fmla="val 25757"/>
                      <a:gd name="adj2" fmla="val 0"/>
                    </a:avLst>
                  </a:prstGeom>
                  <a:solidFill>
                    <a:srgbClr val="FAFAEA"/>
                  </a:solidFill>
                  <a:ln w="12700">
                    <a:solidFill>
                      <a:srgbClr val="F4F3C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4767551" y="2651751"/>
                    <a:ext cx="900000" cy="900000"/>
                  </a:xfrm>
                  <a:prstGeom prst="ellipse">
                    <a:avLst/>
                  </a:prstGeom>
                  <a:solidFill>
                    <a:srgbClr val="FFFF79">
                      <a:alpha val="51000"/>
                    </a:srgbClr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34" name="Oval 33"/>
                  <p:cNvSpPr/>
                  <p:nvPr/>
                </p:nvSpPr>
                <p:spPr>
                  <a:xfrm>
                    <a:off x="4947550" y="2831751"/>
                    <a:ext cx="540000" cy="540000"/>
                  </a:xfrm>
                  <a:prstGeom prst="ellipse">
                    <a:avLst/>
                  </a:prstGeom>
                  <a:solidFill>
                    <a:srgbClr val="FFFF00">
                      <a:alpha val="78000"/>
                    </a:srgbClr>
                  </a:solidFill>
                  <a:ln w="635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35" name="Round Same Side Corner Rectangle 34"/>
                  <p:cNvSpPr/>
                  <p:nvPr/>
                </p:nvSpPr>
                <p:spPr>
                  <a:xfrm>
                    <a:off x="4699965" y="3656423"/>
                    <a:ext cx="1035170" cy="284672"/>
                  </a:xfrm>
                  <a:prstGeom prst="round2SameRect">
                    <a:avLst>
                      <a:gd name="adj1" fmla="val 25757"/>
                      <a:gd name="adj2" fmla="val 0"/>
                    </a:avLst>
                  </a:prstGeom>
                  <a:solidFill>
                    <a:srgbClr val="FAFAEA"/>
                  </a:solidFill>
                  <a:ln w="12700">
                    <a:solidFill>
                      <a:srgbClr val="E2E07E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  <p:grpSp>
              <p:nvGrpSpPr>
                <p:cNvPr id="10" name="Group 9"/>
                <p:cNvGrpSpPr>
                  <a:grpSpLocks noChangeAspect="1"/>
                </p:cNvGrpSpPr>
                <p:nvPr/>
              </p:nvGrpSpPr>
              <p:grpSpPr>
                <a:xfrm>
                  <a:off x="6275206" y="2118373"/>
                  <a:ext cx="2204562" cy="914255"/>
                  <a:chOff x="723542" y="4942987"/>
                  <a:chExt cx="3055897" cy="1267313"/>
                </a:xfrm>
              </p:grpSpPr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723542" y="4942987"/>
                    <a:ext cx="3055897" cy="543998"/>
                    <a:chOff x="731099" y="4959655"/>
                    <a:chExt cx="3055897" cy="543998"/>
                  </a:xfrm>
                </p:grpSpPr>
                <p:sp>
                  <p:nvSpPr>
                    <p:cNvPr id="29" name="Rectangle 28"/>
                    <p:cNvSpPr/>
                    <p:nvPr/>
                  </p:nvSpPr>
                  <p:spPr>
                    <a:xfrm>
                      <a:off x="1377076" y="5040127"/>
                      <a:ext cx="1906438" cy="353683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en-GB" sz="1000" dirty="0" smtClean="0">
                          <a:solidFill>
                            <a:srgbClr val="FFFF79"/>
                          </a:solidFill>
                          <a:latin typeface="Bernard MT Condensed" panose="02050806060905020404" pitchFamily="18" charset="0"/>
                        </a:rPr>
                        <a:t>Big book of science</a:t>
                      </a:r>
                      <a:endParaRPr lang="en-GB" sz="1000" dirty="0">
                        <a:solidFill>
                          <a:srgbClr val="FFFF79"/>
                        </a:solidFill>
                        <a:latin typeface="Bernard MT Condensed" panose="02050806060905020404" pitchFamily="18" charset="0"/>
                      </a:endParaRPr>
                    </a:p>
                  </p:txBody>
                </p:sp>
                <p:sp>
                  <p:nvSpPr>
                    <p:cNvPr id="30" name="TextBox 29"/>
                    <p:cNvSpPr txBox="1"/>
                    <p:nvPr/>
                  </p:nvSpPr>
                  <p:spPr>
                    <a:xfrm rot="16200000">
                      <a:off x="2848611" y="5100209"/>
                      <a:ext cx="496551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400" b="1" dirty="0" smtClean="0">
                          <a:solidFill>
                            <a:schemeClr val="bg1"/>
                          </a:solidFill>
                        </a:rPr>
                        <a:t>UYSEG</a:t>
                      </a:r>
                      <a:endParaRPr lang="en-GB" sz="4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731099" y="5408762"/>
                      <a:ext cx="3055897" cy="94891"/>
                    </a:xfrm>
                    <a:prstGeom prst="rect">
                      <a:avLst/>
                    </a:prstGeom>
                    <a:blipFill>
                      <a:blip r:embed="rId4"/>
                      <a:tile tx="0" ty="0" sx="100000" sy="100000" flip="none" algn="tl"/>
                    </a:blipFill>
                    <a:ln w="9525">
                      <a:solidFill>
                        <a:schemeClr val="bg2">
                          <a:lumMod val="2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  <p:sp>
                <p:nvSpPr>
                  <p:cNvPr id="27" name="Round Same Side Corner Rectangle 26"/>
                  <p:cNvSpPr/>
                  <p:nvPr/>
                </p:nvSpPr>
                <p:spPr>
                  <a:xfrm>
                    <a:off x="990600" y="5486985"/>
                    <a:ext cx="114300" cy="723315"/>
                  </a:xfrm>
                  <a:prstGeom prst="round2SameRect">
                    <a:avLst>
                      <a:gd name="adj1" fmla="val 0"/>
                      <a:gd name="adj2" fmla="val 49292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28" name="Round Same Side Corner Rectangle 27"/>
                  <p:cNvSpPr/>
                  <p:nvPr/>
                </p:nvSpPr>
                <p:spPr>
                  <a:xfrm>
                    <a:off x="3400425" y="5486985"/>
                    <a:ext cx="114300" cy="723315"/>
                  </a:xfrm>
                  <a:prstGeom prst="round2SameRect">
                    <a:avLst>
                      <a:gd name="adj1" fmla="val 0"/>
                      <a:gd name="adj2" fmla="val 49292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  <p:grpSp>
              <p:nvGrpSpPr>
                <p:cNvPr id="13" name="Group 12"/>
                <p:cNvGrpSpPr>
                  <a:grpSpLocks noChangeAspect="1"/>
                </p:cNvGrpSpPr>
                <p:nvPr/>
              </p:nvGrpSpPr>
              <p:grpSpPr>
                <a:xfrm>
                  <a:off x="774111" y="2785383"/>
                  <a:ext cx="2972472" cy="2691680"/>
                  <a:chOff x="945356" y="1829990"/>
                  <a:chExt cx="1170199" cy="1059657"/>
                </a:xfrm>
              </p:grpSpPr>
              <p:sp>
                <p:nvSpPr>
                  <p:cNvPr id="14" name="Freeform 13"/>
                  <p:cNvSpPr/>
                  <p:nvPr/>
                </p:nvSpPr>
                <p:spPr>
                  <a:xfrm>
                    <a:off x="1295810" y="2463679"/>
                    <a:ext cx="729852" cy="424777"/>
                  </a:xfrm>
                  <a:custGeom>
                    <a:avLst/>
                    <a:gdLst>
                      <a:gd name="connsiteX0" fmla="*/ 0 w 909638"/>
                      <a:gd name="connsiteY0" fmla="*/ 119063 h 407194"/>
                      <a:gd name="connsiteX1" fmla="*/ 602457 w 909638"/>
                      <a:gd name="connsiteY1" fmla="*/ 0 h 407194"/>
                      <a:gd name="connsiteX2" fmla="*/ 783432 w 909638"/>
                      <a:gd name="connsiteY2" fmla="*/ 397669 h 407194"/>
                      <a:gd name="connsiteX3" fmla="*/ 909638 w 909638"/>
                      <a:gd name="connsiteY3" fmla="*/ 407194 h 40719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09638" h="407194">
                        <a:moveTo>
                          <a:pt x="0" y="119063"/>
                        </a:moveTo>
                        <a:lnTo>
                          <a:pt x="602457" y="0"/>
                        </a:lnTo>
                        <a:lnTo>
                          <a:pt x="783432" y="397669"/>
                        </a:lnTo>
                        <a:lnTo>
                          <a:pt x="909638" y="407194"/>
                        </a:lnTo>
                      </a:path>
                    </a:pathLst>
                  </a:custGeom>
                  <a:noFill/>
                  <a:ln w="76200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945356" y="1829990"/>
                    <a:ext cx="1170199" cy="1059657"/>
                    <a:chOff x="945356" y="1829990"/>
                    <a:chExt cx="1170199" cy="1059657"/>
                  </a:xfrm>
                </p:grpSpPr>
                <p:sp>
                  <p:nvSpPr>
                    <p:cNvPr id="16" name="Freeform 15"/>
                    <p:cNvSpPr/>
                    <p:nvPr/>
                  </p:nvSpPr>
                  <p:spPr>
                    <a:xfrm>
                      <a:off x="1135856" y="1925606"/>
                      <a:ext cx="33337" cy="464344"/>
                    </a:xfrm>
                    <a:custGeom>
                      <a:avLst/>
                      <a:gdLst>
                        <a:gd name="connsiteX0" fmla="*/ 0 w 33337"/>
                        <a:gd name="connsiteY0" fmla="*/ 0 h 464344"/>
                        <a:gd name="connsiteX1" fmla="*/ 33337 w 33337"/>
                        <a:gd name="connsiteY1" fmla="*/ 464344 h 4643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33337" h="464344">
                          <a:moveTo>
                            <a:pt x="0" y="0"/>
                          </a:moveTo>
                          <a:lnTo>
                            <a:pt x="33337" y="464344"/>
                          </a:lnTo>
                        </a:path>
                      </a:pathLst>
                    </a:custGeom>
                    <a:noFill/>
                    <a:ln w="76200" cap="rnd">
                      <a:solidFill>
                        <a:schemeClr val="accent1">
                          <a:lumMod val="75000"/>
                        </a:schemeClr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  <p:grpSp>
                  <p:nvGrpSpPr>
                    <p:cNvPr id="17" name="Group 16"/>
                    <p:cNvGrpSpPr/>
                    <p:nvPr/>
                  </p:nvGrpSpPr>
                  <p:grpSpPr>
                    <a:xfrm>
                      <a:off x="945356" y="1829990"/>
                      <a:ext cx="1170199" cy="1059657"/>
                      <a:chOff x="945356" y="1829990"/>
                      <a:chExt cx="1170199" cy="1059657"/>
                    </a:xfrm>
                  </p:grpSpPr>
                  <p:sp>
                    <p:nvSpPr>
                      <p:cNvPr id="19" name="Freeform 18"/>
                      <p:cNvSpPr/>
                      <p:nvPr/>
                    </p:nvSpPr>
                    <p:spPr>
                      <a:xfrm>
                        <a:off x="1152524" y="2060956"/>
                        <a:ext cx="583606" cy="350043"/>
                      </a:xfrm>
                      <a:custGeom>
                        <a:avLst/>
                        <a:gdLst>
                          <a:gd name="connsiteX0" fmla="*/ 0 w 631031"/>
                          <a:gd name="connsiteY0" fmla="*/ 0 h 350043"/>
                          <a:gd name="connsiteX1" fmla="*/ 209550 w 631031"/>
                          <a:gd name="connsiteY1" fmla="*/ 314325 h 350043"/>
                          <a:gd name="connsiteX2" fmla="*/ 554831 w 631031"/>
                          <a:gd name="connsiteY2" fmla="*/ 302418 h 350043"/>
                          <a:gd name="connsiteX3" fmla="*/ 631031 w 631031"/>
                          <a:gd name="connsiteY3" fmla="*/ 350043 h 35004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631031" h="350043">
                            <a:moveTo>
                              <a:pt x="0" y="0"/>
                            </a:moveTo>
                            <a:lnTo>
                              <a:pt x="209550" y="314325"/>
                            </a:lnTo>
                            <a:lnTo>
                              <a:pt x="554831" y="302418"/>
                            </a:lnTo>
                            <a:lnTo>
                              <a:pt x="631031" y="350043"/>
                            </a:lnTo>
                          </a:path>
                        </a:pathLst>
                      </a:custGeom>
                      <a:noFill/>
                      <a:ln w="76200">
                        <a:solidFill>
                          <a:schemeClr val="accent1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sp>
                    <p:nvSpPr>
                      <p:cNvPr id="20" name="Freeform 19"/>
                      <p:cNvSpPr/>
                      <p:nvPr/>
                    </p:nvSpPr>
                    <p:spPr>
                      <a:xfrm>
                        <a:off x="1205917" y="2481262"/>
                        <a:ext cx="909638" cy="407194"/>
                      </a:xfrm>
                      <a:custGeom>
                        <a:avLst/>
                        <a:gdLst>
                          <a:gd name="connsiteX0" fmla="*/ 0 w 909638"/>
                          <a:gd name="connsiteY0" fmla="*/ 119063 h 407194"/>
                          <a:gd name="connsiteX1" fmla="*/ 602457 w 909638"/>
                          <a:gd name="connsiteY1" fmla="*/ 0 h 407194"/>
                          <a:gd name="connsiteX2" fmla="*/ 783432 w 909638"/>
                          <a:gd name="connsiteY2" fmla="*/ 397669 h 407194"/>
                          <a:gd name="connsiteX3" fmla="*/ 909638 w 909638"/>
                          <a:gd name="connsiteY3" fmla="*/ 407194 h 40719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909638" h="407194">
                            <a:moveTo>
                              <a:pt x="0" y="119063"/>
                            </a:moveTo>
                            <a:lnTo>
                              <a:pt x="602457" y="0"/>
                            </a:lnTo>
                            <a:lnTo>
                              <a:pt x="783432" y="397669"/>
                            </a:lnTo>
                            <a:lnTo>
                              <a:pt x="909638" y="407194"/>
                            </a:lnTo>
                          </a:path>
                        </a:pathLst>
                      </a:custGeom>
                      <a:noFill/>
                      <a:ln w="76200" cap="rnd"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  <p:grpSp>
                    <p:nvGrpSpPr>
                      <p:cNvPr id="21" name="Group 20"/>
                      <p:cNvGrpSpPr/>
                      <p:nvPr/>
                    </p:nvGrpSpPr>
                    <p:grpSpPr>
                      <a:xfrm>
                        <a:off x="945356" y="2019300"/>
                        <a:ext cx="835819" cy="870347"/>
                        <a:chOff x="945356" y="2019300"/>
                        <a:chExt cx="835819" cy="870347"/>
                      </a:xfrm>
                    </p:grpSpPr>
                    <p:sp>
                      <p:nvSpPr>
                        <p:cNvPr id="23" name="Rounded Rectangle 22"/>
                        <p:cNvSpPr/>
                        <p:nvPr/>
                      </p:nvSpPr>
                      <p:spPr>
                        <a:xfrm>
                          <a:off x="945356" y="2019300"/>
                          <a:ext cx="188119" cy="869156"/>
                        </a:xfrm>
                        <a:prstGeom prst="roundRect">
                          <a:avLst/>
                        </a:prstGeom>
                        <a:solidFill>
                          <a:srgbClr val="B93A25"/>
                        </a:solidFill>
                        <a:ln w="25400">
                          <a:solidFill>
                            <a:srgbClr val="C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  <p:sp>
                      <p:nvSpPr>
                        <p:cNvPr id="24" name="Rounded Rectangle 23"/>
                        <p:cNvSpPr/>
                        <p:nvPr/>
                      </p:nvSpPr>
                      <p:spPr>
                        <a:xfrm>
                          <a:off x="1101608" y="2389585"/>
                          <a:ext cx="679567" cy="500062"/>
                        </a:xfrm>
                        <a:prstGeom prst="roundRect">
                          <a:avLst/>
                        </a:prstGeom>
                        <a:solidFill>
                          <a:srgbClr val="B93A25"/>
                        </a:solidFill>
                        <a:ln w="25400">
                          <a:solidFill>
                            <a:srgbClr val="C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/>
                        </a:p>
                      </p:txBody>
                    </p:sp>
                  </p:grpSp>
                  <p:sp>
                    <p:nvSpPr>
                      <p:cNvPr id="22" name="Oval 21"/>
                      <p:cNvSpPr/>
                      <p:nvPr/>
                    </p:nvSpPr>
                    <p:spPr>
                      <a:xfrm>
                        <a:off x="1114706" y="1829990"/>
                        <a:ext cx="278606" cy="188119"/>
                      </a:xfrm>
                      <a:prstGeom prst="ellipse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76200" cap="rnd">
                        <a:solidFill>
                          <a:schemeClr val="accent1">
                            <a:lumMod val="75000"/>
                          </a:schemeClr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/>
                      </a:p>
                    </p:txBody>
                  </p:sp>
                </p:grpSp>
                <p:sp>
                  <p:nvSpPr>
                    <p:cNvPr id="18" name="Freeform 17"/>
                    <p:cNvSpPr/>
                    <p:nvPr/>
                  </p:nvSpPr>
                  <p:spPr>
                    <a:xfrm>
                      <a:off x="1150144" y="2060956"/>
                      <a:ext cx="631031" cy="350043"/>
                    </a:xfrm>
                    <a:custGeom>
                      <a:avLst/>
                      <a:gdLst>
                        <a:gd name="connsiteX0" fmla="*/ 0 w 631031"/>
                        <a:gd name="connsiteY0" fmla="*/ 0 h 350043"/>
                        <a:gd name="connsiteX1" fmla="*/ 209550 w 631031"/>
                        <a:gd name="connsiteY1" fmla="*/ 314325 h 350043"/>
                        <a:gd name="connsiteX2" fmla="*/ 554831 w 631031"/>
                        <a:gd name="connsiteY2" fmla="*/ 302418 h 350043"/>
                        <a:gd name="connsiteX3" fmla="*/ 631031 w 631031"/>
                        <a:gd name="connsiteY3" fmla="*/ 350043 h 3500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631031" h="350043">
                          <a:moveTo>
                            <a:pt x="0" y="0"/>
                          </a:moveTo>
                          <a:lnTo>
                            <a:pt x="209550" y="314325"/>
                          </a:lnTo>
                          <a:lnTo>
                            <a:pt x="554831" y="302418"/>
                          </a:lnTo>
                          <a:lnTo>
                            <a:pt x="631031" y="350043"/>
                          </a:lnTo>
                        </a:path>
                      </a:pathLst>
                    </a:custGeom>
                    <a:noFill/>
                    <a:ln w="76200" cap="rnd"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/>
                    </a:p>
                  </p:txBody>
                </p:sp>
              </p:grpSp>
            </p:grpSp>
          </p:grpSp>
        </p:grpSp>
        <p:cxnSp>
          <p:nvCxnSpPr>
            <p:cNvPr id="39" name="Straight Connector 38"/>
            <p:cNvCxnSpPr/>
            <p:nvPr/>
          </p:nvCxnSpPr>
          <p:spPr>
            <a:xfrm>
              <a:off x="3448862" y="5442223"/>
              <a:ext cx="320581" cy="24195"/>
            </a:xfrm>
            <a:prstGeom prst="line">
              <a:avLst/>
            </a:prstGeom>
            <a:ln w="101600" cap="rnd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239311" y="5449843"/>
              <a:ext cx="325420" cy="16574"/>
            </a:xfrm>
            <a:prstGeom prst="line">
              <a:avLst/>
            </a:prstGeom>
            <a:ln w="101600" cap="rnd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Lighting a room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6"/>
            <a:ext cx="8492463" cy="862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How does the bulb light the room?</a:t>
            </a:r>
          </a:p>
          <a:p>
            <a:r>
              <a:rPr lang="en-GB" dirty="0"/>
              <a:t>Which of these statements do you think are right?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48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moves in straight lines from the bulb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061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light reaches behind dad’s chair where it is darker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3816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912117"/>
            <a:ext cx="5090846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keeps coming out of the bulb and bouncing off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things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0246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557193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flows out of the bulb until it fills the room, then it stops moving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874" y="1659391"/>
            <a:ext cx="3255779" cy="173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15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7</TotalTime>
  <Words>119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Bernard MT Condensed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2019-04-10T08:00:15Z</dcterms:created>
  <dcterms:modified xsi:type="dcterms:W3CDTF">2019-04-10T08:07:41Z</dcterms:modified>
</cp:coreProperties>
</file>